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2952328" cy="224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424936" cy="4752528"/>
          </a:xfrm>
        </p:spPr>
        <p:txBody>
          <a:bodyPr>
            <a:normAutofit/>
          </a:bodyPr>
          <a:lstStyle/>
          <a:p>
            <a:pPr algn="l"/>
            <a:r>
              <a:rPr lang="uk-UA" sz="4400" dirty="0" smtClean="0"/>
              <a:t>                      </a:t>
            </a:r>
            <a:r>
              <a:rPr lang="uk-UA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Професійне вигорання</a:t>
            </a:r>
            <a:r>
              <a:rPr lang="uk-UA" sz="4400" dirty="0" smtClean="0"/>
              <a:t/>
            </a:r>
            <a:br>
              <a:rPr lang="uk-UA" sz="4400" dirty="0" smtClean="0"/>
            </a:br>
            <a:r>
              <a:rPr lang="uk-UA" sz="4400" dirty="0"/>
              <a:t/>
            </a:r>
            <a:br>
              <a:rPr lang="uk-UA" sz="4400" dirty="0"/>
            </a:br>
            <a:r>
              <a:rPr lang="uk-UA" sz="4400" dirty="0" smtClean="0"/>
              <a:t> </a:t>
            </a:r>
            <a:r>
              <a:rPr lang="uk-U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довготривала стресова реакція, яка виникає як наслідок дії на людину хронічних професійних стресів середньої інтенсивності, що призводить до деформації особистості професіонала</a:t>
            </a:r>
            <a:endParaRPr lang="ru-RU" sz="36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6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27186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</a:rPr>
              <a:t>Емоційна виснаженість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uk-UA" sz="3200" i="1" dirty="0" smtClean="0">
                <a:solidFill>
                  <a:schemeClr val="accent1">
                    <a:lumMod val="75000"/>
                  </a:schemeClr>
                </a:solidFill>
              </a:rPr>
              <a:t>зниження емоційного фону</a:t>
            </a:r>
          </a:p>
          <a:p>
            <a:endParaRPr lang="uk-UA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</a:rPr>
              <a:t>Деперсоналізація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uk-UA" sz="3200" i="1" dirty="0" smtClean="0">
                <a:solidFill>
                  <a:schemeClr val="accent1">
                    <a:lumMod val="75000"/>
                  </a:schemeClr>
                </a:solidFill>
              </a:rPr>
              <a:t>цинічне відношення до роботи</a:t>
            </a:r>
          </a:p>
          <a:p>
            <a:endParaRPr lang="uk-UA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uk-UA" sz="3200" b="1" dirty="0" smtClean="0">
                <a:solidFill>
                  <a:schemeClr val="accent1">
                    <a:lumMod val="75000"/>
                  </a:schemeClr>
                </a:solidFill>
              </a:rPr>
              <a:t>Редукція професійних досягнень</a:t>
            </a:r>
            <a:r>
              <a:rPr lang="uk-UA" sz="3200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uk-UA" sz="3200" i="1" dirty="0" smtClean="0">
                <a:solidFill>
                  <a:schemeClr val="accent1">
                    <a:lumMod val="75000"/>
                  </a:schemeClr>
                </a:solidFill>
              </a:rPr>
              <a:t>втрата професійних цінностей</a:t>
            </a:r>
            <a:endParaRPr lang="ru-RU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5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08720"/>
            <a:ext cx="280831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544616"/>
          </a:xfrm>
        </p:spPr>
        <p:txBody>
          <a:bodyPr/>
          <a:lstStyle/>
          <a:p>
            <a:pPr marL="0" indent="0">
              <a:buNone/>
            </a:pPr>
            <a:r>
              <a:rPr lang="uk-UA" sz="3200" b="1" i="1" dirty="0" smtClean="0">
                <a:solidFill>
                  <a:srgbClr val="7030A0"/>
                </a:solidFill>
              </a:rPr>
              <a:t>Всього опитано – 26 вчителів: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20-30 років – 6 чол. – 23%</a:t>
            </a:r>
          </a:p>
          <a:p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30-40 років – 4 чол. – 15%</a:t>
            </a:r>
          </a:p>
          <a:p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40-50 років – 6 чол. – 23%</a:t>
            </a:r>
          </a:p>
          <a:p>
            <a:r>
              <a:rPr lang="uk-UA" b="1" i="1" dirty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тарше 50 років – 10 чол. – 39%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b="1" i="1" dirty="0">
                <a:solidFill>
                  <a:schemeClr val="accent1">
                    <a:lumMod val="75000"/>
                  </a:schemeClr>
                </a:solidFill>
              </a:rPr>
              <a:t>д</a:t>
            </a:r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о 3- років – 3 чол. – 12%</a:t>
            </a:r>
          </a:p>
          <a:p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3-10 років – 2 чол. – 8%</a:t>
            </a:r>
          </a:p>
          <a:p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10-20 років – 7 чол. 27%</a:t>
            </a:r>
          </a:p>
          <a:p>
            <a:r>
              <a:rPr lang="uk-UA" b="1" i="1" dirty="0">
                <a:solidFill>
                  <a:schemeClr val="accent1">
                    <a:lumMod val="75000"/>
                  </a:schemeClr>
                </a:solidFill>
              </a:rPr>
              <a:t>б</a:t>
            </a:r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ільше 20 років – 14 чол. – 53%</a:t>
            </a:r>
            <a:endParaRPr lang="uk-UA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7810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440" y="836712"/>
            <a:ext cx="2966000" cy="214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marL="0" indent="0">
              <a:buNone/>
            </a:pPr>
            <a:r>
              <a:rPr lang="uk-UA" sz="2800" b="1" dirty="0">
                <a:solidFill>
                  <a:schemeClr val="accent1">
                    <a:lumMod val="75000"/>
                  </a:schemeClr>
                </a:solidFill>
              </a:rPr>
              <a:t>Емоційна 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>виснаженість</a:t>
            </a: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</a:rPr>
              <a:t>Низький рівень – 13 чол. – 50%</a:t>
            </a: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</a:rPr>
              <a:t>Середній рівень – 12 чол. – 45%</a:t>
            </a: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</a:rPr>
              <a:t>Високий рівень – 1 чол. 5%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Деперсоналізація (цинізм)</a:t>
            </a: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Низький рівень – 21 чол. – 81%</a:t>
            </a: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Середній рівень – 5 чол. – 19%</a:t>
            </a:r>
            <a:endParaRPr lang="uk-UA" sz="2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</a:rPr>
              <a:t>Професійна успішність</a:t>
            </a: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</a:rPr>
              <a:t>Низький рівень – 16 чол. – 62%</a:t>
            </a:r>
          </a:p>
          <a:p>
            <a:pPr marL="0" indent="0">
              <a:buNone/>
            </a:pPr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</a:rPr>
              <a:t>Середній рівень – 10 чол. – 38%</a:t>
            </a:r>
          </a:p>
          <a:p>
            <a:pPr marL="0" indent="0">
              <a:buNone/>
            </a:pPr>
            <a:endParaRPr lang="ru-RU" i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2708920"/>
            <a:ext cx="25812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440" y="4556770"/>
            <a:ext cx="28575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6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здорового </a:t>
            </a:r>
            <a:r>
              <a:rPr lang="ru-RU" b="1" dirty="0" err="1"/>
              <a:t>вчителя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 </a:t>
            </a:r>
            <a:r>
              <a:rPr lang="ru-RU" i="1" dirty="0" err="1"/>
              <a:t>Спокій</a:t>
            </a:r>
            <a:r>
              <a:rPr lang="ru-RU" i="1" dirty="0"/>
              <a:t>, </a:t>
            </a:r>
            <a:r>
              <a:rPr lang="ru-RU" i="1" dirty="0" err="1"/>
              <a:t>тільки</a:t>
            </a:r>
            <a:r>
              <a:rPr lang="ru-RU" i="1" dirty="0"/>
              <a:t> </a:t>
            </a:r>
            <a:r>
              <a:rPr lang="ru-RU" i="1" dirty="0" err="1"/>
              <a:t>спокій</a:t>
            </a:r>
            <a:r>
              <a:rPr lang="ru-RU" i="1" dirty="0"/>
              <a:t>!</a:t>
            </a:r>
            <a:endParaRPr lang="ru-RU" dirty="0"/>
          </a:p>
          <a:p>
            <a:r>
              <a:rPr lang="ru-RU" dirty="0"/>
              <a:t> </a:t>
            </a:r>
            <a:r>
              <a:rPr lang="ru-RU" i="1" dirty="0" err="1"/>
              <a:t>Ставтеся</a:t>
            </a:r>
            <a:r>
              <a:rPr lang="ru-RU" i="1" dirty="0"/>
              <a:t> з </a:t>
            </a:r>
            <a:r>
              <a:rPr lang="ru-RU" i="1" dirty="0" err="1"/>
              <a:t>гумором</a:t>
            </a:r>
            <a:r>
              <a:rPr lang="ru-RU" i="1" dirty="0"/>
              <a:t> до себе й </a:t>
            </a:r>
            <a:r>
              <a:rPr lang="ru-RU" i="1" dirty="0" err="1"/>
              <a:t>ситуації</a:t>
            </a:r>
            <a:r>
              <a:rPr lang="ru-RU" i="1" dirty="0"/>
              <a:t>.</a:t>
            </a:r>
            <a:endParaRPr lang="ru-RU" dirty="0"/>
          </a:p>
          <a:p>
            <a:r>
              <a:rPr lang="ru-RU" i="1" dirty="0" err="1" smtClean="0"/>
              <a:t>Відправляйтеся</a:t>
            </a:r>
            <a:r>
              <a:rPr lang="ru-RU" i="1" dirty="0" smtClean="0"/>
              <a:t> </a:t>
            </a:r>
            <a:r>
              <a:rPr lang="ru-RU" i="1" dirty="0" err="1" smtClean="0"/>
              <a:t>додому</a:t>
            </a:r>
            <a:r>
              <a:rPr lang="ru-RU" i="1" dirty="0" smtClean="0"/>
              <a:t> </a:t>
            </a:r>
            <a:r>
              <a:rPr lang="ru-RU" i="1" dirty="0" err="1"/>
              <a:t>лише</a:t>
            </a:r>
            <a:r>
              <a:rPr lang="ru-RU" i="1" dirty="0"/>
              <a:t> з </a:t>
            </a:r>
            <a:r>
              <a:rPr lang="ru-RU" i="1" dirty="0" err="1"/>
              <a:t>дамською</a:t>
            </a:r>
            <a:r>
              <a:rPr lang="ru-RU" i="1" dirty="0"/>
              <a:t> сумочкою!</a:t>
            </a:r>
            <a:endParaRPr lang="ru-RU" dirty="0"/>
          </a:p>
          <a:p>
            <a:r>
              <a:rPr lang="ru-RU" i="1" dirty="0" smtClean="0"/>
              <a:t>Всю </a:t>
            </a:r>
            <a:r>
              <a:rPr lang="ru-RU" i="1" dirty="0"/>
              <a:t>роботу </a:t>
            </a:r>
            <a:r>
              <a:rPr lang="ru-RU" i="1" dirty="0" err="1"/>
              <a:t>виконуйте</a:t>
            </a:r>
            <a:r>
              <a:rPr lang="ru-RU" i="1" dirty="0"/>
              <a:t> </a:t>
            </a:r>
            <a:r>
              <a:rPr lang="ru-RU" i="1" dirty="0" err="1"/>
              <a:t>тільки</a:t>
            </a:r>
            <a:r>
              <a:rPr lang="ru-RU" i="1" dirty="0"/>
              <a:t> на </a:t>
            </a:r>
            <a:r>
              <a:rPr lang="ru-RU" i="1" dirty="0" err="1"/>
              <a:t>роботі</a:t>
            </a:r>
            <a:r>
              <a:rPr lang="ru-RU" i="1" dirty="0"/>
              <a:t>!</a:t>
            </a:r>
            <a:endParaRPr lang="ru-RU" dirty="0"/>
          </a:p>
          <a:p>
            <a:r>
              <a:rPr lang="ru-RU" i="1" dirty="0" smtClean="0"/>
              <a:t>Будьте </a:t>
            </a:r>
            <a:r>
              <a:rPr lang="ru-RU" i="1" dirty="0" err="1"/>
              <a:t>оптимістами</a:t>
            </a:r>
            <a:r>
              <a:rPr lang="ru-RU" i="1" dirty="0"/>
              <a:t>!</a:t>
            </a:r>
            <a:endParaRPr lang="ru-RU" dirty="0"/>
          </a:p>
          <a:p>
            <a:r>
              <a:rPr lang="ru-RU" i="1" dirty="0" smtClean="0"/>
              <a:t>Здоровий </a:t>
            </a:r>
            <a:r>
              <a:rPr lang="ru-RU" i="1" dirty="0"/>
              <a:t>сон—</a:t>
            </a:r>
            <a:r>
              <a:rPr lang="ru-RU" i="1" dirty="0" err="1"/>
              <a:t>важлива</a:t>
            </a:r>
            <a:r>
              <a:rPr lang="ru-RU" i="1" dirty="0"/>
              <a:t> </a:t>
            </a:r>
            <a:r>
              <a:rPr lang="ru-RU" i="1" dirty="0" err="1"/>
              <a:t>умова</a:t>
            </a:r>
            <a:r>
              <a:rPr lang="ru-RU" i="1" dirty="0"/>
              <a:t> </a:t>
            </a:r>
            <a:r>
              <a:rPr lang="ru-RU" i="1" dirty="0" err="1"/>
              <a:t>Вашого</a:t>
            </a:r>
            <a:r>
              <a:rPr lang="ru-RU" i="1" dirty="0"/>
              <a:t> </a:t>
            </a:r>
            <a:r>
              <a:rPr lang="ru-RU" i="1" dirty="0" err="1"/>
              <a:t>здоров`я</a:t>
            </a:r>
            <a:r>
              <a:rPr lang="ru-RU" i="1" dirty="0"/>
              <a:t>.</a:t>
            </a:r>
            <a:endParaRPr lang="ru-RU" dirty="0"/>
          </a:p>
          <a:p>
            <a:r>
              <a:rPr lang="ru-RU" i="1" dirty="0" err="1" smtClean="0"/>
              <a:t>Здоров`я</a:t>
            </a:r>
            <a:r>
              <a:rPr lang="ru-RU" i="1" dirty="0" smtClean="0"/>
              <a:t> </a:t>
            </a:r>
            <a:r>
              <a:rPr lang="ru-RU" i="1" dirty="0"/>
              <a:t>не </a:t>
            </a:r>
            <a:r>
              <a:rPr lang="ru-RU" i="1" dirty="0" err="1"/>
              <a:t>самоціль</a:t>
            </a:r>
            <a:r>
              <a:rPr lang="ru-RU" dirty="0"/>
              <a:t>, а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умова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</a:t>
            </a:r>
            <a:r>
              <a:rPr lang="ru-RU" dirty="0" err="1"/>
              <a:t>щастя</a:t>
            </a:r>
            <a:r>
              <a:rPr lang="ru-RU" dirty="0"/>
              <a:t> й </a:t>
            </a:r>
            <a:r>
              <a:rPr lang="ru-RU" dirty="0" err="1"/>
              <a:t>благополуччя</a:t>
            </a:r>
            <a:r>
              <a:rPr lang="ru-RU" dirty="0"/>
              <a:t> в </a:t>
            </a:r>
            <a:r>
              <a:rPr lang="ru-RU" dirty="0" err="1"/>
              <a:t>родині</a:t>
            </a:r>
            <a:r>
              <a:rPr lang="ru-RU" dirty="0"/>
              <a:t> і на </a:t>
            </a:r>
            <a:r>
              <a:rPr lang="ru-RU" dirty="0" err="1"/>
              <a:t>роботі</a:t>
            </a: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		«</a:t>
            </a:r>
            <a:r>
              <a:rPr lang="ru-RU" b="1" i="1" dirty="0" err="1"/>
              <a:t>Здоров`я</a:t>
            </a:r>
            <a:r>
              <a:rPr lang="ru-RU" b="1" i="1" dirty="0"/>
              <a:t>—не все, </a:t>
            </a:r>
          </a:p>
          <a:p>
            <a:pPr marL="0" indent="0">
              <a:buNone/>
            </a:pPr>
            <a:r>
              <a:rPr lang="ru-RU" b="1" i="1" dirty="0" smtClean="0"/>
              <a:t>			але </a:t>
            </a:r>
            <a:r>
              <a:rPr lang="ru-RU" b="1" i="1" dirty="0"/>
              <a:t>все без </a:t>
            </a:r>
            <a:r>
              <a:rPr lang="ru-RU" b="1" i="1" dirty="0" err="1"/>
              <a:t>здоров`я</a:t>
            </a:r>
            <a:r>
              <a:rPr lang="ru-RU" b="1" i="1" dirty="0"/>
              <a:t>—</a:t>
            </a:r>
            <a:r>
              <a:rPr lang="ru-RU" b="1" i="1" dirty="0" err="1"/>
              <a:t>ніщо</a:t>
            </a:r>
            <a:r>
              <a:rPr lang="ru-RU" b="1" i="1" dirty="0"/>
              <a:t>».</a:t>
            </a:r>
          </a:p>
          <a:p>
            <a:pPr marL="0" indent="0">
              <a:buNone/>
            </a:pPr>
            <a:r>
              <a:rPr lang="ru-RU" b="1" i="1" dirty="0" smtClean="0"/>
              <a:t>                         						 Сократ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603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178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Поток</vt:lpstr>
      <vt:lpstr>                      Професійне вигорання   довготривала стресова реакція, яка виникає як наслідок дії на людину хронічних професійних стресів середньої інтенсивності, що призводить до деформації особистості професіонала</vt:lpstr>
      <vt:lpstr>Презентация PowerPoint</vt:lpstr>
      <vt:lpstr>Презентация PowerPoint</vt:lpstr>
      <vt:lpstr>Презентация PowerPoint</vt:lpstr>
      <vt:lpstr>Правила здорового вчителя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Професійне вигорання – довготривала стресова реакція, яка виникає як наслідок дії на людину хронічних професійних стресів середньої інтенсивності, що призводить до деформації особистості професіонала</dc:title>
  <cp:lastModifiedBy>I</cp:lastModifiedBy>
  <cp:revision>10</cp:revision>
  <dcterms:modified xsi:type="dcterms:W3CDTF">2014-02-17T05:45:53Z</dcterms:modified>
</cp:coreProperties>
</file>