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99505"/>
            <a:ext cx="7766936" cy="2177935"/>
          </a:xfrm>
        </p:spPr>
        <p:txBody>
          <a:bodyPr/>
          <a:lstStyle/>
          <a:p>
            <a:pPr algn="l"/>
            <a:r>
              <a:rPr lang="uk-UA" b="1" dirty="0"/>
              <a:t>Педагогічна рада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895" y="2593571"/>
            <a:ext cx="8429105" cy="2554161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Культура здоров'я як чинник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uk-UA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формування </a:t>
            </a:r>
            <a:r>
              <a:rPr lang="uk-UA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здоров'язберігаючого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uk-UA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середовища школи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uk-UA" sz="3200" b="1" dirty="0"/>
              <a:t/>
            </a:r>
            <a:br>
              <a:rPr lang="uk-UA" sz="3200" b="1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702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Мета</a:t>
            </a:r>
            <a:r>
              <a:rPr lang="uk-UA" b="1" i="1" dirty="0" smtClean="0"/>
              <a:t>:</a:t>
            </a:r>
            <a:br>
              <a:rPr lang="uk-UA" b="1" i="1" dirty="0" smtClean="0"/>
            </a:br>
            <a:r>
              <a:rPr lang="uk-UA" b="1" i="1" dirty="0" smtClean="0"/>
              <a:t>    </a:t>
            </a:r>
            <a:r>
              <a:rPr lang="uk-UA" dirty="0" smtClean="0"/>
              <a:t>знайти </a:t>
            </a:r>
            <a:r>
              <a:rPr lang="uk-UA" dirty="0"/>
              <a:t>шляхи та способи формування культури здоров'я;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визначити </a:t>
            </a:r>
            <a:r>
              <a:rPr lang="uk-UA" dirty="0"/>
              <a:t>резерви й можливості </a:t>
            </a:r>
            <a:r>
              <a:rPr lang="uk-UA" dirty="0" smtClean="0"/>
              <a:t>    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вдосконалення </a:t>
            </a:r>
            <a:r>
              <a:rPr lang="uk-UA" dirty="0"/>
              <a:t>роботи в цьому напрямі.</a:t>
            </a:r>
            <a:endParaRPr lang="ru-RU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880740" y="2703552"/>
            <a:ext cx="245533" cy="35683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 flipH="1">
            <a:off x="883631" y="1349298"/>
            <a:ext cx="242642" cy="24644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8765"/>
            <a:ext cx="8596668" cy="5542598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Завдання: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ознайомити педагогів школи із сутністю та структурою культури здоров'я й можливостями її впливу на освітній процес;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вивчити й проаналізувати досвід роботи шко­ли з використання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здоров'язберігаючих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технологій на </a:t>
            </a:r>
            <a:r>
              <a:rPr lang="uk-UA" sz="2400" dirty="0" err="1" smtClean="0">
                <a:solidFill>
                  <a:schemeClr val="accent2">
                    <a:lumMod val="75000"/>
                  </a:schemeClr>
                </a:solidFill>
              </a:rPr>
              <a:t>уроках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lvl="0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виявити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й проаналізувати показник соціально-психологічного здоров'я учнів окремих класів;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визначити можливості, умови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й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основні напря­ми вдосконалювання педагогічної діяльності щодо формування культури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здоров'я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школі.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690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6131"/>
            <a:ext cx="8596668" cy="1246909"/>
          </a:xfrm>
        </p:spPr>
        <p:txBody>
          <a:bodyPr>
            <a:noAutofit/>
          </a:bodyPr>
          <a:lstStyle/>
          <a:p>
            <a:r>
              <a:rPr lang="uk-UA" sz="2400" dirty="0" smtClean="0"/>
              <a:t>Правила  для </a:t>
            </a:r>
            <a:r>
              <a:rPr lang="uk-UA" sz="2400" dirty="0"/>
              <a:t>створення комфорт­них умов, емоційної підтримки виступаючих і забез­печення позитивного </a:t>
            </a:r>
            <a:r>
              <a:rPr lang="uk-UA" sz="2400" dirty="0" smtClean="0"/>
              <a:t>настрою на педраді.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578323"/>
          </a:xfrm>
        </p:spPr>
        <p:txBody>
          <a:bodyPr>
            <a:noAutofit/>
          </a:bodyPr>
          <a:lstStyle/>
          <a:p>
            <a:r>
              <a:rPr lang="uk-UA" b="1" dirty="0"/>
              <a:t>/. </a:t>
            </a:r>
            <a:r>
              <a:rPr lang="uk-UA" b="1" i="1" dirty="0"/>
              <a:t>Тут і зараз.</a:t>
            </a:r>
            <a:endParaRPr lang="ru-RU" dirty="0"/>
          </a:p>
          <a:p>
            <a:r>
              <a:rPr lang="uk-UA" dirty="0"/>
              <a:t>Обговорюємо </a:t>
            </a:r>
            <a:r>
              <a:rPr lang="uk-UA" dirty="0" smtClean="0"/>
              <a:t>тіл</a:t>
            </a:r>
            <a:r>
              <a:rPr lang="uk-UA" dirty="0"/>
              <a:t>ьки</a:t>
            </a:r>
            <a:r>
              <a:rPr lang="uk-UA" dirty="0" smtClean="0"/>
              <a:t>  те</a:t>
            </a:r>
            <a:r>
              <a:rPr lang="uk-UA" dirty="0"/>
              <a:t>, що стосується теми за­сідання педагогічної ради, і те, що залежить від нас.</a:t>
            </a:r>
            <a:endParaRPr lang="ru-RU" dirty="0"/>
          </a:p>
          <a:p>
            <a:r>
              <a:rPr lang="uk-UA" b="1" i="1" dirty="0"/>
              <a:t>2.	Повага думки іншого.</a:t>
            </a:r>
            <a:endParaRPr lang="ru-RU" dirty="0"/>
          </a:p>
          <a:p>
            <a:r>
              <a:rPr lang="uk-UA" dirty="0"/>
              <a:t>Хтось може думати інакше, ніж ви. Вислухайте співрозмовника уважно, намагайтеся зрозуміти його, не засуджувати.</a:t>
            </a:r>
            <a:endParaRPr lang="ru-RU" dirty="0"/>
          </a:p>
          <a:p>
            <a:r>
              <a:rPr lang="uk-UA" b="1" i="1" dirty="0"/>
              <a:t>3.	Регламент.</a:t>
            </a:r>
            <a:endParaRPr lang="ru-RU" dirty="0"/>
          </a:p>
          <a:p>
            <a:r>
              <a:rPr lang="uk-UA" dirty="0"/>
              <a:t>Бережімо наш час: говоримо коротко й по суті.</a:t>
            </a:r>
            <a:endParaRPr lang="ru-RU" dirty="0"/>
          </a:p>
          <a:p>
            <a:r>
              <a:rPr lang="uk-UA" b="1" i="1" dirty="0"/>
              <a:t>4.	Правило піднятої руки.</a:t>
            </a:r>
            <a:endParaRPr lang="ru-RU" dirty="0"/>
          </a:p>
          <a:p>
            <a:r>
              <a:rPr lang="uk-UA" dirty="0"/>
              <a:t>Якщо людина піднімає руку, вона просить тиші </a:t>
            </a:r>
            <a:r>
              <a:rPr lang="uk-UA" b="1" dirty="0"/>
              <a:t>й </a:t>
            </a:r>
            <a:r>
              <a:rPr lang="uk-UA" dirty="0"/>
              <a:t>уваги: їй є що сказати.</a:t>
            </a:r>
            <a:endParaRPr lang="ru-RU" dirty="0"/>
          </a:p>
          <a:p>
            <a:r>
              <a:rPr lang="uk-UA" b="1" dirty="0"/>
              <a:t>5.	</a:t>
            </a:r>
            <a:r>
              <a:rPr lang="uk-UA" b="1" i="1" dirty="0"/>
              <a:t>Ініціатива, або «Хто, як не я?».</a:t>
            </a:r>
            <a:endParaRPr lang="ru-RU" dirty="0"/>
          </a:p>
          <a:p>
            <a:r>
              <a:rPr lang="uk-UA" dirty="0"/>
              <a:t>Кожен працює в міру своїх сил, висуває ідеї й мір­кує над пропозиціями колег — від цього залежить загальне рішення.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58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47" y="735982"/>
            <a:ext cx="10551946" cy="5553306"/>
          </a:xfrm>
        </p:spPr>
        <p:txBody>
          <a:bodyPr>
            <a:noAutofit/>
          </a:bodyPr>
          <a:lstStyle/>
          <a:p>
            <a:r>
              <a:rPr lang="uk-UA" sz="1400" dirty="0" smtClean="0"/>
              <a:t>1.Шкільним  методичним об' єднанням продовжити роботу з вивчення й упровадження здоров'язберігаючих освітніх технологій.</a:t>
            </a:r>
            <a:endParaRPr lang="ru-RU" sz="1400" dirty="0" smtClean="0"/>
          </a:p>
          <a:p>
            <a:pPr marL="0" indent="0">
              <a:buNone/>
            </a:pPr>
            <a:r>
              <a:rPr lang="uk-UA" sz="1400" i="1" dirty="0" smtClean="0"/>
              <a:t>                                                               </a:t>
            </a:r>
            <a:r>
              <a:rPr lang="uk-UA" sz="1400" i="1" dirty="0" smtClean="0"/>
              <a:t>Відповідальні</a:t>
            </a:r>
            <a:r>
              <a:rPr lang="uk-UA" sz="1400" i="1" dirty="0" smtClean="0"/>
              <a:t>: заступники директора </a:t>
            </a:r>
            <a:r>
              <a:rPr lang="uk-UA" sz="1400" i="1" dirty="0" smtClean="0"/>
              <a:t>з</a:t>
            </a:r>
            <a:r>
              <a:rPr lang="uk-UA" sz="1400" i="1" dirty="0"/>
              <a:t> </a:t>
            </a:r>
            <a:r>
              <a:rPr lang="uk-UA" sz="1400" i="1" dirty="0" smtClean="0"/>
              <a:t>НВР</a:t>
            </a:r>
            <a:r>
              <a:rPr lang="uk-UA" sz="1400" i="1" dirty="0" smtClean="0"/>
              <a:t>, керівники МО.</a:t>
            </a:r>
            <a:endParaRPr lang="ru-RU" sz="1400" dirty="0" smtClean="0"/>
          </a:p>
          <a:p>
            <a:r>
              <a:rPr lang="uk-UA" sz="1400" dirty="0" smtClean="0"/>
              <a:t>2.Вести контроль за відвідуванням уроків учнями для проведення моніторингу </a:t>
            </a:r>
            <a:r>
              <a:rPr lang="uk-UA" sz="1400" dirty="0"/>
              <a:t>рівня соціально-психологічного </a:t>
            </a:r>
            <a:r>
              <a:rPr lang="uk-UA" sz="1400" dirty="0" smtClean="0"/>
              <a:t>здоров'я класу</a:t>
            </a:r>
            <a:r>
              <a:rPr lang="uk-UA" sz="1400" dirty="0"/>
              <a:t>.</a:t>
            </a:r>
            <a:endParaRPr lang="ru-RU" sz="1400" dirty="0"/>
          </a:p>
          <a:p>
            <a:pPr marL="0" indent="0">
              <a:buNone/>
            </a:pPr>
            <a:r>
              <a:rPr lang="uk-UA" sz="1400" i="1" dirty="0" smtClean="0"/>
              <a:t>                                                             </a:t>
            </a:r>
            <a:r>
              <a:rPr lang="uk-UA" sz="1400" i="1" dirty="0" smtClean="0"/>
              <a:t>  </a:t>
            </a:r>
            <a:r>
              <a:rPr lang="uk-UA" sz="1400" i="1" dirty="0" smtClean="0"/>
              <a:t>Відповідальні</a:t>
            </a:r>
            <a:r>
              <a:rPr lang="uk-UA" sz="1400" i="1" dirty="0"/>
              <a:t>: заступники директора з </a:t>
            </a:r>
            <a:r>
              <a:rPr lang="uk-UA" sz="1400" i="1" dirty="0" smtClean="0"/>
              <a:t>НВР, класні </a:t>
            </a:r>
            <a:r>
              <a:rPr lang="uk-UA" sz="1400" i="1" dirty="0"/>
              <a:t>керівники 1</a:t>
            </a:r>
            <a:r>
              <a:rPr lang="uk-UA" sz="1400" dirty="0"/>
              <a:t>—</a:t>
            </a:r>
            <a:r>
              <a:rPr lang="uk-UA" sz="1400" i="1" dirty="0"/>
              <a:t>11-х </a:t>
            </a:r>
            <a:r>
              <a:rPr lang="uk-UA" sz="1400" i="1" dirty="0" smtClean="0"/>
              <a:t>класів,</a:t>
            </a:r>
          </a:p>
          <a:p>
            <a:pPr marL="0" indent="0">
              <a:buNone/>
            </a:pPr>
            <a:r>
              <a:rPr lang="uk-UA" sz="1400" i="1" dirty="0"/>
              <a:t> </a:t>
            </a:r>
            <a:r>
              <a:rPr lang="uk-UA" sz="1400" i="1" dirty="0" smtClean="0"/>
              <a:t>                                                                                     </a:t>
            </a:r>
            <a:r>
              <a:rPr lang="uk-UA" sz="1400" i="1" dirty="0" smtClean="0"/>
              <a:t>                                                                 </a:t>
            </a:r>
            <a:r>
              <a:rPr lang="uk-UA" sz="1400" i="1" dirty="0" smtClean="0"/>
              <a:t>педагог соціальний.</a:t>
            </a:r>
          </a:p>
          <a:p>
            <a:r>
              <a:rPr lang="uk-UA" sz="1400" i="1" dirty="0" smtClean="0"/>
              <a:t> </a:t>
            </a:r>
            <a:r>
              <a:rPr lang="uk-UA" sz="1400" dirty="0" smtClean="0"/>
              <a:t>3.Класним керівникам та практичному психологу взяти під контроль стан психічного і фізичного здоров</a:t>
            </a:r>
            <a:r>
              <a:rPr lang="en-US" sz="1400" dirty="0" smtClean="0"/>
              <a:t>’</a:t>
            </a:r>
            <a:r>
              <a:rPr lang="uk-UA" sz="1400" dirty="0" smtClean="0"/>
              <a:t>я учнів.</a:t>
            </a:r>
          </a:p>
          <a:p>
            <a:pPr marL="0" indent="0">
              <a:buNone/>
            </a:pPr>
            <a:r>
              <a:rPr lang="uk-UA" sz="1400" i="1" dirty="0" smtClean="0"/>
              <a:t>                                                               </a:t>
            </a:r>
            <a:r>
              <a:rPr lang="uk-UA" sz="1400" i="1" dirty="0" smtClean="0"/>
              <a:t> </a:t>
            </a:r>
            <a:r>
              <a:rPr lang="uk-UA" sz="1400" i="1" dirty="0" smtClean="0"/>
              <a:t>Відповідальні: класні </a:t>
            </a:r>
            <a:r>
              <a:rPr lang="uk-UA" sz="1400" i="1" dirty="0"/>
              <a:t>керівники 1</a:t>
            </a:r>
            <a:r>
              <a:rPr lang="uk-UA" sz="1400" dirty="0"/>
              <a:t>—</a:t>
            </a:r>
            <a:r>
              <a:rPr lang="uk-UA" sz="1400" i="1" dirty="0"/>
              <a:t>11-х класів</a:t>
            </a:r>
            <a:r>
              <a:rPr lang="uk-UA" sz="1400" i="1" dirty="0" smtClean="0"/>
              <a:t>, психолог</a:t>
            </a:r>
            <a:r>
              <a:rPr lang="uk-UA" sz="1400" i="1" dirty="0" smtClean="0"/>
              <a:t>.</a:t>
            </a:r>
            <a:endParaRPr lang="uk-UA" sz="1400" i="1" dirty="0"/>
          </a:p>
          <a:p>
            <a:r>
              <a:rPr lang="uk-UA" sz="1400" dirty="0"/>
              <a:t>4.Кожному педагогу школи  дотримуватись  рекомендацій щодо збереження свого психічного та </a:t>
            </a:r>
            <a:r>
              <a:rPr lang="uk-UA" sz="1400" dirty="0" smtClean="0"/>
              <a:t>фізичного здоров</a:t>
            </a:r>
            <a:r>
              <a:rPr lang="en-US" sz="1400" dirty="0"/>
              <a:t>’</a:t>
            </a:r>
            <a:r>
              <a:rPr lang="uk-UA" sz="1400" dirty="0"/>
              <a:t>я.</a:t>
            </a:r>
          </a:p>
          <a:p>
            <a:pPr marL="0" indent="0">
              <a:buNone/>
            </a:pPr>
            <a:r>
              <a:rPr lang="uk-UA" sz="1400" dirty="0"/>
              <a:t>                                                 </a:t>
            </a:r>
            <a:r>
              <a:rPr lang="uk-UA" sz="1400" dirty="0" smtClean="0"/>
              <a:t>             </a:t>
            </a:r>
            <a:r>
              <a:rPr lang="uk-UA" sz="1400" dirty="0" smtClean="0"/>
              <a:t>  </a:t>
            </a:r>
            <a:r>
              <a:rPr lang="uk-UA" sz="1400" i="1" dirty="0"/>
              <a:t>Відповідальні: вчителі </a:t>
            </a:r>
            <a:r>
              <a:rPr lang="uk-UA" sz="1400" i="1" dirty="0" err="1"/>
              <a:t>предметники</a:t>
            </a:r>
            <a:r>
              <a:rPr lang="uk-UA" sz="1400" i="1" dirty="0"/>
              <a:t>, психолог.</a:t>
            </a:r>
            <a:endParaRPr lang="ru-RU" sz="1400" dirty="0"/>
          </a:p>
          <a:p>
            <a:r>
              <a:rPr lang="uk-UA" sz="1400" dirty="0"/>
              <a:t>5.Провести батьківські збори, профілактичні бесіди з учнями щодо попередження шкідливих звичок у дітей, формування в них компетенцій здорового способу життя.</a:t>
            </a:r>
          </a:p>
          <a:p>
            <a:pPr marL="0" indent="0">
              <a:buNone/>
            </a:pPr>
            <a:r>
              <a:rPr lang="uk-UA" sz="1400" dirty="0"/>
              <a:t>                                                 </a:t>
            </a:r>
            <a:r>
              <a:rPr lang="uk-UA" sz="1400" dirty="0" smtClean="0"/>
              <a:t>       </a:t>
            </a:r>
            <a:r>
              <a:rPr lang="uk-UA" sz="1400" dirty="0" smtClean="0"/>
              <a:t>         </a:t>
            </a:r>
            <a:r>
              <a:rPr lang="uk-UA" sz="1400" i="1" dirty="0"/>
              <a:t>Відповідальні: заступники директора з НВР, </a:t>
            </a:r>
            <a:r>
              <a:rPr lang="uk-UA" sz="1400" i="1" dirty="0" smtClean="0"/>
              <a:t>класні </a:t>
            </a:r>
            <a:r>
              <a:rPr lang="uk-UA" sz="1400" i="1" dirty="0"/>
              <a:t>керівники 1</a:t>
            </a:r>
            <a:r>
              <a:rPr lang="uk-UA" sz="1400" dirty="0"/>
              <a:t>—</a:t>
            </a:r>
            <a:r>
              <a:rPr lang="uk-UA" sz="1400" i="1" dirty="0"/>
              <a:t>11-х </a:t>
            </a:r>
            <a:r>
              <a:rPr lang="uk-UA" sz="1400" i="1" dirty="0" smtClean="0"/>
              <a:t>класів.</a:t>
            </a:r>
          </a:p>
          <a:p>
            <a:r>
              <a:rPr lang="uk-UA" sz="1400" i="1" dirty="0"/>
              <a:t> </a:t>
            </a:r>
            <a:r>
              <a:rPr lang="uk-UA" sz="1400" dirty="0" smtClean="0"/>
              <a:t>6.Дослідити міжособистісні відносини в учнівських колективах до 01.05. 2014 р.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  <a:p>
            <a:pPr marL="0" indent="0">
              <a:buNone/>
            </a:pPr>
            <a:r>
              <a:rPr lang="uk-UA" sz="1200" i="1" dirty="0" smtClean="0"/>
              <a:t>                                                                                 </a:t>
            </a:r>
            <a:r>
              <a:rPr lang="uk-UA" sz="1200" dirty="0" smtClean="0"/>
              <a:t>Відповідальні</a:t>
            </a:r>
            <a:r>
              <a:rPr lang="uk-UA" sz="1200" dirty="0"/>
              <a:t>: класні керівники 1—11-х класів, </a:t>
            </a:r>
            <a:r>
              <a:rPr lang="uk-UA" sz="1200" dirty="0" smtClean="0"/>
              <a:t>психолог</a:t>
            </a:r>
            <a:r>
              <a:rPr lang="uk-UA" sz="1200" i="1" dirty="0" smtClean="0"/>
              <a:t>.</a:t>
            </a:r>
            <a:endParaRPr lang="ru-RU" sz="1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200723"/>
            <a:ext cx="8596668" cy="65792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Проект рішення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65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571" y="267629"/>
            <a:ext cx="10392937" cy="6402175"/>
          </a:xfrm>
        </p:spPr>
        <p:txBody>
          <a:bodyPr>
            <a:normAutofit/>
          </a:bodyPr>
          <a:lstStyle/>
          <a:p>
            <a:r>
              <a:rPr lang="uk-UA" sz="1400" dirty="0" smtClean="0"/>
              <a:t>7. Проводити моніторинг рівня професійного вигорання вчителів на початок і закінчення навчального року</a:t>
            </a:r>
          </a:p>
          <a:p>
            <a:pPr marL="0" indent="0">
              <a:buNone/>
            </a:pPr>
            <a:r>
              <a:rPr lang="uk-UA" sz="1400" dirty="0"/>
              <a:t> </a:t>
            </a:r>
            <a:r>
              <a:rPr lang="uk-UA" sz="1400" dirty="0" smtClean="0"/>
              <a:t>                                                      Відповідальні: психолог.</a:t>
            </a:r>
          </a:p>
          <a:p>
            <a:pPr marL="0" indent="0">
              <a:buNone/>
            </a:pPr>
            <a:r>
              <a:rPr lang="uk-UA" sz="1400" dirty="0" smtClean="0"/>
              <a:t>                                               </a:t>
            </a:r>
            <a:endParaRPr lang="uk-UA" sz="1400" dirty="0"/>
          </a:p>
          <a:p>
            <a:r>
              <a:rPr lang="uk-UA" sz="1400" dirty="0" smtClean="0"/>
              <a:t>8.Здійснити контроль за дотриманням вимог щодо дозування домашніх завдань.</a:t>
            </a:r>
          </a:p>
          <a:p>
            <a:pPr marL="0" indent="0">
              <a:buNone/>
            </a:pPr>
            <a:r>
              <a:rPr lang="uk-UA" sz="1400" dirty="0" smtClean="0"/>
              <a:t>                                                      </a:t>
            </a:r>
            <a:r>
              <a:rPr lang="uk-UA" sz="1400" i="1" dirty="0" smtClean="0"/>
              <a:t>Відповідальні</a:t>
            </a:r>
            <a:r>
              <a:rPr lang="uk-UA" sz="1400" i="1" dirty="0"/>
              <a:t>: </a:t>
            </a:r>
            <a:r>
              <a:rPr lang="uk-UA" sz="1400" i="1" dirty="0" smtClean="0"/>
              <a:t>заступник </a:t>
            </a:r>
            <a:r>
              <a:rPr lang="uk-UA" sz="1400" i="1" dirty="0"/>
              <a:t>директора з </a:t>
            </a:r>
            <a:r>
              <a:rPr lang="uk-UA" sz="1400" i="1" dirty="0" smtClean="0"/>
              <a:t>НВР.</a:t>
            </a:r>
            <a:endParaRPr lang="uk-UA" sz="1400" dirty="0" smtClean="0"/>
          </a:p>
          <a:p>
            <a:pPr marL="0" indent="0">
              <a:buNone/>
            </a:pPr>
            <a:endParaRPr lang="uk-UA" sz="1400" dirty="0"/>
          </a:p>
          <a:p>
            <a:pPr marL="0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     9.Учителям фізичної культури:</a:t>
            </a:r>
          </a:p>
          <a:p>
            <a:pPr marL="0" indent="0"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863" y="2419815"/>
            <a:ext cx="83299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Проводити </a:t>
            </a:r>
            <a:r>
              <a:rPr lang="uk-UA" dirty="0"/>
              <a:t>просвітницьку роботу з усіма учасниками навчально –виховного процесу з методикою проведення фізкультхвилинок</a:t>
            </a:r>
            <a:r>
              <a:rPr lang="uk-UA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/>
              <a:t>На </a:t>
            </a:r>
            <a:r>
              <a:rPr lang="uk-UA" dirty="0" err="1"/>
              <a:t>уроках</a:t>
            </a:r>
            <a:r>
              <a:rPr lang="uk-UA" dirty="0"/>
              <a:t> і у позакласній роботі формувати свідоме ставлення учнів до свого здоров</a:t>
            </a:r>
            <a:r>
              <a:rPr lang="en-US" dirty="0"/>
              <a:t>’</a:t>
            </a:r>
            <a:r>
              <a:rPr lang="uk-UA" dirty="0"/>
              <a:t>я, розвивати фізичний і психічний потенціал кожного.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36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054" y="111513"/>
            <a:ext cx="8596668" cy="4560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</a:t>
            </a:r>
            <a:r>
              <a:rPr lang="uk-UA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.Учителям-предметникам</a:t>
            </a:r>
            <a:r>
              <a:rPr lang="uk-UA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uk-UA" sz="2000" dirty="0" smtClean="0"/>
              <a:t>дотримуватися </a:t>
            </a:r>
            <a:r>
              <a:rPr lang="uk-UA" sz="2000" dirty="0"/>
              <a:t>правил дозування домашнього завдання;</a:t>
            </a:r>
            <a:endParaRPr lang="ru-RU" sz="2000" dirty="0"/>
          </a:p>
          <a:p>
            <a:pPr lvl="0"/>
            <a:r>
              <a:rPr lang="uk-UA" sz="2000" dirty="0"/>
              <a:t>на </a:t>
            </a:r>
            <a:r>
              <a:rPr lang="uk-UA" sz="2000" dirty="0" err="1"/>
              <a:t>уроках</a:t>
            </a:r>
            <a:r>
              <a:rPr lang="uk-UA" sz="2000" dirty="0"/>
              <a:t> проводити </a:t>
            </a:r>
            <a:r>
              <a:rPr lang="uk-UA" sz="2000" dirty="0" err="1"/>
              <a:t>фізкульхвилинки</a:t>
            </a:r>
            <a:r>
              <a:rPr lang="uk-UA" sz="2000" dirty="0"/>
              <a:t>;</a:t>
            </a:r>
            <a:endParaRPr lang="ru-RU" sz="2000" dirty="0"/>
          </a:p>
          <a:p>
            <a:pPr lvl="0"/>
            <a:r>
              <a:rPr lang="uk-UA" sz="2000" dirty="0"/>
              <a:t>на кожному </a:t>
            </a:r>
            <a:r>
              <a:rPr lang="uk-UA" sz="2000" dirty="0" err="1"/>
              <a:t>уроці</a:t>
            </a:r>
            <a:r>
              <a:rPr lang="uk-UA" sz="2000" dirty="0"/>
              <a:t> робити зарядку для очей;</a:t>
            </a:r>
            <a:endParaRPr lang="ru-RU" sz="2000" dirty="0"/>
          </a:p>
          <a:p>
            <a:pPr lvl="0"/>
            <a:r>
              <a:rPr lang="uk-UA" sz="2000" dirty="0"/>
              <a:t>урізноманітнити форми та методи роботи учнів на </a:t>
            </a:r>
            <a:r>
              <a:rPr lang="uk-UA" sz="2000" dirty="0" err="1"/>
              <a:t>уроці</a:t>
            </a:r>
            <a:r>
              <a:rPr lang="uk-UA" sz="2000" dirty="0"/>
              <a:t> з огляду на ступінь утоми;</a:t>
            </a:r>
            <a:endParaRPr lang="ru-RU" sz="2000" dirty="0"/>
          </a:p>
          <a:p>
            <a:pPr lvl="0"/>
            <a:r>
              <a:rPr lang="uk-UA" sz="2000" dirty="0"/>
              <a:t>вести урок у темпі, що дає можливість учням правильно й без надмірного напруження засвоювати матеріал;</a:t>
            </a:r>
            <a:endParaRPr lang="ru-RU" sz="2000" dirty="0"/>
          </a:p>
          <a:p>
            <a:pPr lvl="0"/>
            <a:r>
              <a:rPr lang="uk-UA" sz="2000" dirty="0"/>
              <a:t>пропонувати завдання, що дають змогу повто­рити матеріал;</a:t>
            </a:r>
            <a:endParaRPr lang="ru-RU" sz="2000" dirty="0"/>
          </a:p>
          <a:p>
            <a:pPr lvl="0"/>
            <a:r>
              <a:rPr lang="uk-UA" sz="2000" dirty="0"/>
              <a:t>пропонувати цікаві ігри або запитання для емо­ційної розрядки;</a:t>
            </a:r>
            <a:endParaRPr lang="ru-RU" sz="2000" dirty="0"/>
          </a:p>
          <a:p>
            <a:pPr lvl="0"/>
            <a:r>
              <a:rPr lang="uk-UA" sz="2000" dirty="0"/>
              <a:t>посилити контроль за санітарним станом, освітленістю, провітрюванням і тепловим режимом кабінетів.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05901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438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Грань</vt:lpstr>
      <vt:lpstr>Педагогічна рада </vt:lpstr>
      <vt:lpstr>Мета:     знайти шляхи та способи формування культури здоров'я;       визначити резерви й можливості           вдосконалення роботи в цьому напрямі.</vt:lpstr>
      <vt:lpstr>Презентация PowerPoint</vt:lpstr>
      <vt:lpstr>Правила  для створення комфорт­них умов, емоційної підтримки виступаючих і забез­печення позитивного настрою на педраді.</vt:lpstr>
      <vt:lpstr>                    Проект рішення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Педагогічна рада</dc:title>
  <dc:creator>I</dc:creator>
  <cp:lastModifiedBy>I</cp:lastModifiedBy>
  <cp:revision>18</cp:revision>
  <dcterms:created xsi:type="dcterms:W3CDTF">2014-02-10T10:23:09Z</dcterms:created>
  <dcterms:modified xsi:type="dcterms:W3CDTF">2014-02-20T13:20:09Z</dcterms:modified>
</cp:coreProperties>
</file>